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benha-univ.edu.e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67200" y="179387"/>
            <a:ext cx="3810000" cy="1470025"/>
          </a:xfrm>
        </p:spPr>
        <p:txBody>
          <a:bodyPr>
            <a:noAutofit/>
          </a:bodyPr>
          <a:lstStyle/>
          <a:p>
            <a:pPr rtl="1"/>
            <a:r>
              <a:rPr lang="en-US" sz="32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   </a:t>
            </a:r>
            <a:r>
              <a:rPr lang="ar-KW" sz="32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كلية </a:t>
            </a:r>
            <a:r>
              <a:rPr lang="ar-KW" sz="32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التربية                                           </a:t>
            </a:r>
            <a:br>
              <a:rPr lang="ar-KW" sz="32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KW" sz="32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قسم التربية المقارنة </a:t>
            </a:r>
            <a:br>
              <a:rPr lang="ar-KW" sz="32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</a:br>
            <a:r>
              <a:rPr lang="ar-KW" sz="320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والإدارة التعليمية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229600" cy="4038600"/>
          </a:xfrm>
        </p:spPr>
        <p:txBody>
          <a:bodyPr>
            <a:normAutofit fontScale="47500" lnSpcReduction="20000"/>
          </a:bodyPr>
          <a:lstStyle/>
          <a:p>
            <a:pPr algn="ctr" rtl="1">
              <a:lnSpc>
                <a:spcPct val="120000"/>
              </a:lnSpc>
            </a:pPr>
            <a:r>
              <a:rPr lang="ar-KW" sz="5400" b="1" dirty="0" smtClean="0">
                <a:solidFill>
                  <a:srgbClr val="7030A0"/>
                </a:solidFill>
              </a:rPr>
              <a:t>المحاضرة الثانية</a:t>
            </a:r>
            <a:endParaRPr lang="en-US" sz="5400" b="1" dirty="0" smtClean="0">
              <a:solidFill>
                <a:srgbClr val="7030A0"/>
              </a:solidFill>
            </a:endParaRPr>
          </a:p>
          <a:p>
            <a:pPr algn="ctr" rtl="1">
              <a:lnSpc>
                <a:spcPct val="120000"/>
              </a:lnSpc>
            </a:pPr>
            <a:endParaRPr lang="ar-KW" sz="5400" b="1" dirty="0" smtClean="0">
              <a:solidFill>
                <a:srgbClr val="7030A0"/>
              </a:solidFill>
            </a:endParaRPr>
          </a:p>
          <a:p>
            <a:pPr algn="ctr" rtl="1">
              <a:lnSpc>
                <a:spcPct val="120000"/>
              </a:lnSpc>
            </a:pPr>
            <a:r>
              <a:rPr lang="ar-KW" sz="5400" b="1" dirty="0" smtClean="0">
                <a:solidFill>
                  <a:srgbClr val="7030A0"/>
                </a:solidFill>
              </a:rPr>
              <a:t>المقرر: </a:t>
            </a:r>
            <a:r>
              <a:rPr lang="ar-KW" sz="5400" b="1" dirty="0" smtClean="0">
                <a:solidFill>
                  <a:srgbClr val="FF0000"/>
                </a:solidFill>
              </a:rPr>
              <a:t>خطة إجرائية لنظام الإعتماد وضمان الجودة</a:t>
            </a:r>
            <a:endParaRPr lang="en-US" sz="54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</a:pPr>
            <a:r>
              <a:rPr lang="ar-KW" sz="5400" b="1" dirty="0" smtClean="0">
                <a:solidFill>
                  <a:srgbClr val="7030A0"/>
                </a:solidFill>
              </a:rPr>
              <a:t>الفرقة: </a:t>
            </a:r>
            <a:r>
              <a:rPr lang="ar-KW" sz="5400" b="1" dirty="0">
                <a:solidFill>
                  <a:srgbClr val="FF0000"/>
                </a:solidFill>
              </a:rPr>
              <a:t>الدبلوم المهني شعبة</a:t>
            </a:r>
            <a:r>
              <a:rPr lang="en-US" sz="5400" b="1" dirty="0">
                <a:solidFill>
                  <a:srgbClr val="FF0000"/>
                </a:solidFill>
              </a:rPr>
              <a:t>”</a:t>
            </a:r>
            <a:r>
              <a:rPr lang="ar-KW" sz="5400" b="1" dirty="0">
                <a:solidFill>
                  <a:srgbClr val="FF0000"/>
                </a:solidFill>
              </a:rPr>
              <a:t>اعتماد وضمان جودة المدرسة</a:t>
            </a:r>
            <a:r>
              <a:rPr lang="en-US" sz="5400" b="1" dirty="0">
                <a:solidFill>
                  <a:srgbClr val="FF0000"/>
                </a:solidFill>
              </a:rPr>
              <a:t>”</a:t>
            </a:r>
            <a:r>
              <a:rPr lang="ar-KW" sz="5400" b="1" dirty="0">
                <a:solidFill>
                  <a:srgbClr val="FF0000"/>
                </a:solidFill>
              </a:rPr>
              <a:t> </a:t>
            </a:r>
            <a:endParaRPr lang="ar-KW" sz="54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</a:pPr>
            <a:r>
              <a:rPr lang="ar-KW" sz="5400" b="1" dirty="0" smtClean="0">
                <a:solidFill>
                  <a:srgbClr val="FF0000"/>
                </a:solidFill>
              </a:rPr>
              <a:t>د/سمر مصطفي مجمد</a:t>
            </a:r>
          </a:p>
          <a:p>
            <a:pPr algn="ctr" rtl="1">
              <a:lnSpc>
                <a:spcPct val="170000"/>
              </a:lnSpc>
            </a:pPr>
            <a:r>
              <a:rPr lang="ar-KW" sz="5400" b="1" dirty="0" smtClean="0">
                <a:solidFill>
                  <a:srgbClr val="FF0000"/>
                </a:solidFill>
              </a:rPr>
              <a:t>أ/غادة سعد محمود</a:t>
            </a:r>
            <a:endParaRPr lang="en-US" sz="5400" b="1" dirty="0">
              <a:solidFill>
                <a:srgbClr val="FF0000"/>
              </a:solidFill>
            </a:endParaRPr>
          </a:p>
          <a:p>
            <a:pPr rtl="1"/>
            <a:r>
              <a:rPr lang="ar-KW" sz="5400" b="1" dirty="0" smtClean="0">
                <a:solidFill>
                  <a:srgbClr val="7030A0"/>
                </a:solidFill>
              </a:rPr>
              <a:t> </a:t>
            </a:r>
            <a:endParaRPr lang="en-US" sz="5400" b="1" dirty="0">
              <a:solidFill>
                <a:srgbClr val="7030A0"/>
              </a:solidFill>
            </a:endParaRPr>
          </a:p>
        </p:txBody>
      </p:sp>
      <p:pic>
        <p:nvPicPr>
          <p:cNvPr id="4" name="Picture 3" descr="جامعة بنها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2438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61688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-34636"/>
            <a:ext cx="8763000" cy="1829761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6-1-2-3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تظهر </a:t>
            </a:r>
            <a:r>
              <a:rPr lang="ar-SA" sz="3600" dirty="0">
                <a:solidFill>
                  <a:srgbClr val="FF0000"/>
                </a:solidFill>
                <a:effectLst/>
              </a:rPr>
              <a:t>مستويات تحقق نواتج تعلم اللغة الأجنبية تطوراً خلال الثلاث سنوات الأخيرة.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362200"/>
            <a:ext cx="8991600" cy="1199704"/>
          </a:xfrm>
        </p:spPr>
        <p:txBody>
          <a:bodyPr>
            <a:no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اللغة الأجنبية لدى 65% الى أقل من 80% من المتعلمين الحاصلين على 65% فأكثر</a:t>
            </a:r>
            <a:r>
              <a:rPr lang="ar-SA" sz="2800" dirty="0" smtClean="0">
                <a:solidFill>
                  <a:srgbClr val="002060"/>
                </a:solidFill>
              </a:rPr>
              <a:t>.</a:t>
            </a:r>
            <a:endParaRPr lang="ar-KW" sz="2800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اللغة الأجنبية لدى 80 % فأكثر من المتعلمين الحاصلين على 65% فأكثر.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452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534400" cy="1829761"/>
          </a:xfrm>
        </p:spPr>
        <p:txBody>
          <a:bodyPr/>
          <a:lstStyle/>
          <a:p>
            <a:r>
              <a:rPr lang="ar-EG" dirty="0" smtClean="0">
                <a:solidFill>
                  <a:srgbClr val="FF0000"/>
                </a:solidFill>
              </a:rPr>
              <a:t>6-1نواتج</a:t>
            </a:r>
            <a:r>
              <a:rPr lang="ar-KW" dirty="0" smtClean="0">
                <a:solidFill>
                  <a:srgbClr val="FF0000"/>
                </a:solidFill>
              </a:rPr>
              <a:t> التعلم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057400"/>
            <a:ext cx="8382000" cy="1199704"/>
          </a:xfrm>
        </p:spPr>
        <p:txBody>
          <a:bodyPr>
            <a:normAutofit/>
          </a:bodyPr>
          <a:lstStyle/>
          <a:p>
            <a:r>
              <a:rPr lang="ar-EG" sz="3200" b="1" dirty="0">
                <a:solidFill>
                  <a:srgbClr val="002060"/>
                </a:solidFill>
              </a:rPr>
              <a:t>6-1-3 </a:t>
            </a:r>
            <a:r>
              <a:rPr lang="ar-SA" sz="3200" b="1" dirty="0" smtClean="0">
                <a:solidFill>
                  <a:srgbClr val="002060"/>
                </a:solidFill>
              </a:rPr>
              <a:t>يحقق</a:t>
            </a:r>
            <a:r>
              <a:rPr lang="ar-KW" sz="3200" b="1" dirty="0" smtClean="0">
                <a:solidFill>
                  <a:srgbClr val="002060"/>
                </a:solidFill>
              </a:rPr>
              <a:t> </a:t>
            </a:r>
            <a:r>
              <a:rPr lang="ar-SA" sz="3200" b="1" dirty="0" smtClean="0">
                <a:solidFill>
                  <a:srgbClr val="002060"/>
                </a:solidFill>
              </a:rPr>
              <a:t>المتعلم </a:t>
            </a:r>
            <a:r>
              <a:rPr lang="ar-SA" sz="3200" b="1" dirty="0">
                <a:solidFill>
                  <a:srgbClr val="002060"/>
                </a:solidFill>
              </a:rPr>
              <a:t>نواتج التعلم المستهدفة في الرياضيات.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5343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7709"/>
            <a:ext cx="9144000" cy="1829761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6-1-3-1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يحقق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المتعلم مستوى التحصيل المطلوب في الرياضيات وفقا لنواتج التعلم المستهدفة.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8991600" cy="1199704"/>
          </a:xfrm>
        </p:spPr>
        <p:txBody>
          <a:bodyPr>
            <a:no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يحقق 65% من المتعلمين نسب نجاح تتراوح بين  65%  إلى أقل من 80% فى نتائج الاختبارات التحريرية فى الرياضيات فى الشهادة العامة (متوسط الفصلين الدراسيين معا</a:t>
            </a:r>
            <a:r>
              <a:rPr lang="ar-SA" sz="2800" dirty="0" smtClean="0">
                <a:solidFill>
                  <a:srgbClr val="002060"/>
                </a:solidFill>
              </a:rPr>
              <a:t>).</a:t>
            </a:r>
            <a:endParaRPr lang="ar-KW" sz="2800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يحقق 65% فأكثر من المتعلمين  نسب نجاح 80% فأكثر  فى نتائج الاختبارات التحريرية فى الرياضيات فى الشهادة العامة (متوسط الفصلين الدراسيين معا).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2793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30145" cy="1829761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6-1-3-2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يتمكن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المتعلم من مهارات الرياضيات وفقاً 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لنواتج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التعلم المستهدفة.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28800"/>
            <a:ext cx="8915400" cy="3810000"/>
          </a:xfrm>
        </p:spPr>
        <p:txBody>
          <a:bodyPr>
            <a:normAutofit fontScale="92500"/>
          </a:bodyPr>
          <a:lstStyle/>
          <a:p>
            <a:pPr marL="457200" indent="-457200" algn="just" rtl="1">
              <a:lnSpc>
                <a:spcPct val="110000"/>
              </a:lnSpc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يتمكن 65% إلى أقل من 80% من المتعلمين من مهارات الرياضيات  (القياس: طول، حجم، وزن، رسم اشكال هندسية، عمليات رياضية عقلية ...) فى الصفوف المختلفة وفقا لنتائج أدوات التقويم المتنوعة (التحريرية- الشفهية-الأدائية) التى تطبقها  المؤسسة دوريا ويتوافر بها شروط ومواصفات الإعداد الجيد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lnSpc>
                <a:spcPct val="110000"/>
              </a:lnSpc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يتمكن  80% فأكثر من المتعلمين من مهارات الرياضيات  (القياس: طول، حجم، وزن، رسم اشكال هندسية، عمليات رياضية عقلية ...) فى الصفوف المختلفة وفقا لنتائج أدوات التقويم المتنوعة (التحريرية- الشفهية-الأدائية) التى تطبقها  المؤسسة دوريا ويتوافر بها شروط ومواصفات الإعداد الجيد.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0902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371599"/>
          </a:xfrm>
        </p:spPr>
        <p:txBody>
          <a:bodyPr>
            <a:noAutofit/>
          </a:bodyPr>
          <a:lstStyle/>
          <a:p>
            <a:pPr rtl="1"/>
            <a:r>
              <a:rPr lang="ar-SA" sz="3600" dirty="0">
                <a:solidFill>
                  <a:srgbClr val="FF0000"/>
                </a:solidFill>
                <a:effectLst/>
              </a:rPr>
              <a:t>6-1-3-3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تظهر </a:t>
            </a:r>
            <a:r>
              <a:rPr lang="ar-SA" sz="3600" dirty="0">
                <a:solidFill>
                  <a:srgbClr val="FF0000"/>
                </a:solidFill>
                <a:effectLst/>
              </a:rPr>
              <a:t>مستويات تحقق نواتج تعلم الرياضيات  تطوراً خلال الثلاث سنوات الأخيرة.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8991600" cy="32004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الرياضيات  لدى 65% الى أقل من 80% من المتعلمين الحاصلين على 65% فأكثر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الرياضيات لدى 80 % فأكثر من المتعلمين الحاصلين على 65% فأكثر.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680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36" y="228600"/>
            <a:ext cx="8763000" cy="1330997"/>
          </a:xfrm>
        </p:spPr>
        <p:txBody>
          <a:bodyPr/>
          <a:lstStyle/>
          <a:p>
            <a:r>
              <a:rPr lang="ar-EG" dirty="0">
                <a:solidFill>
                  <a:srgbClr val="FF0000"/>
                </a:solidFill>
              </a:rPr>
              <a:t>6-1نواتج</a:t>
            </a:r>
            <a:r>
              <a:rPr lang="ar-KW" dirty="0">
                <a:solidFill>
                  <a:srgbClr val="FF0000"/>
                </a:solidFill>
              </a:rPr>
              <a:t> التعلم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600200"/>
            <a:ext cx="7772400" cy="1199704"/>
          </a:xfrm>
        </p:spPr>
        <p:txBody>
          <a:bodyPr>
            <a:normAutofit/>
          </a:bodyPr>
          <a:lstStyle/>
          <a:p>
            <a:r>
              <a:rPr lang="ar-SA" sz="3200" b="1" dirty="0" smtClean="0">
                <a:solidFill>
                  <a:srgbClr val="002060"/>
                </a:solidFill>
              </a:rPr>
              <a:t>6-1-4يحقق</a:t>
            </a:r>
            <a:r>
              <a:rPr lang="ar-KW" sz="3200" b="1" dirty="0" smtClean="0">
                <a:solidFill>
                  <a:srgbClr val="002060"/>
                </a:solidFill>
              </a:rPr>
              <a:t> </a:t>
            </a:r>
            <a:r>
              <a:rPr lang="ar-SA" sz="3200" b="1" dirty="0" smtClean="0">
                <a:solidFill>
                  <a:srgbClr val="002060"/>
                </a:solidFill>
              </a:rPr>
              <a:t>المتعلم </a:t>
            </a:r>
            <a:r>
              <a:rPr lang="ar-SA" sz="3200" b="1" dirty="0">
                <a:solidFill>
                  <a:srgbClr val="002060"/>
                </a:solidFill>
              </a:rPr>
              <a:t>نواتج التعلم المستهدفة في العلوم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014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34636"/>
            <a:ext cx="9144000" cy="1829761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6-1-4-1يحقق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المتعلم مستوى التحصيل المطلوب فى العلوم وفقا لنواتج التعلم المستهدفة</a:t>
            </a:r>
            <a:r>
              <a:rPr lang="ar-SA" dirty="0">
                <a:solidFill>
                  <a:srgbClr val="FF0000"/>
                </a:solidFill>
                <a:effectLst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144000" cy="32766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يحقق 65% من المتعلمين نسب نجاح تتراوح بين  65%  إلى أقل من 80% فى نتائج الاختبارات التحريرية فى العلوم فى الشهادة العامة (متوسط الفصلين الدراسيين معا</a:t>
            </a:r>
            <a:r>
              <a:rPr lang="ar-SA" dirty="0" smtClean="0">
                <a:solidFill>
                  <a:srgbClr val="002060"/>
                </a:solidFill>
              </a:rPr>
              <a:t>).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يحقق 65% فأكثر من المتعلمين  نسب نجاح 80% فأكثر  فى نتائج الاختبارات التحريرية فى العلوم فى الشهادة العامة (متوسط الفصلين الدراسيين معا).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rt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309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09" y="-34636"/>
            <a:ext cx="9144000" cy="1524000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6-1-4-2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يتمكن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المتعلم من مهارات العلوم وفقا لنواتج التعلم المستهدفة.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24000"/>
            <a:ext cx="9144000" cy="38862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يتمكن 65% الى أقل من 80% من المتعلمين من مهارات العلوم (قياس، إجراء تجربة، فحص خلية، عمليات استقصاء،...) فى الصفوف المختلفة وفقا لنتائج ادوات التقويم المتنوعة (التحريرية- الشفهية-الأدائية) التى تطبقها  المؤسسة دوريا ويتوافر </a:t>
            </a:r>
            <a:r>
              <a:rPr lang="ar-SA" dirty="0" smtClean="0">
                <a:solidFill>
                  <a:srgbClr val="002060"/>
                </a:solidFill>
              </a:rPr>
              <a:t>بها </a:t>
            </a:r>
            <a:r>
              <a:rPr lang="ar-SA" dirty="0">
                <a:solidFill>
                  <a:srgbClr val="002060"/>
                </a:solidFill>
              </a:rPr>
              <a:t>شروط ومواصفات الإعداد الجيد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يتمكن  80% فأكثر من المتعلمين من مهارات العلوم (قياس، إجراء تجربة، فحص خلية، عمليات استقصاء،...) فى الصفوف المختلفة وفقا لنتائج أدوات التقويم المتنوعة (التحريرية- الشفهية-الأدائية) التى تطبقها  المؤسسة دوريا ويتوافر بها شروط ومواصفات الإعداد الجيد.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6260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6-1-4-3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تظهر </a:t>
            </a:r>
            <a:r>
              <a:rPr lang="ar-SA" sz="3600" dirty="0">
                <a:solidFill>
                  <a:srgbClr val="FF0000"/>
                </a:solidFill>
                <a:effectLst/>
              </a:rPr>
              <a:t>مستويات تحقق نواتج تعلم العلوم  تطوراً خلال الثلاث سنوات الأخيرة.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891" y="1905000"/>
            <a:ext cx="8915400" cy="33528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العلوم لدى 65% إلى أقل من 80% من المتعلمين الحاصلين على 65% فأكثر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العلوم لدى 80 % فأكثر من المتعلمين الحاصلين على 65% فأكثر.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06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1829761"/>
          </a:xfrm>
        </p:spPr>
        <p:txBody>
          <a:bodyPr/>
          <a:lstStyle/>
          <a:p>
            <a:r>
              <a:rPr lang="ar-EG" dirty="0">
                <a:solidFill>
                  <a:srgbClr val="FF0000"/>
                </a:solidFill>
                <a:effectLst/>
              </a:rPr>
              <a:t>6-1نواتج التعلم المستهدفة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14600"/>
            <a:ext cx="7772400" cy="1199704"/>
          </a:xfrm>
        </p:spPr>
        <p:txBody>
          <a:bodyPr/>
          <a:lstStyle/>
          <a:p>
            <a:r>
              <a:rPr lang="ar-SA" b="1" dirty="0" smtClean="0">
                <a:solidFill>
                  <a:srgbClr val="002060"/>
                </a:solidFill>
              </a:rPr>
              <a:t>6-1-5يحقق</a:t>
            </a:r>
            <a:r>
              <a:rPr lang="ar-KW" b="1" dirty="0" smtClean="0">
                <a:solidFill>
                  <a:srgbClr val="002060"/>
                </a:solidFill>
              </a:rPr>
              <a:t> </a:t>
            </a:r>
            <a:r>
              <a:rPr lang="ar-SA" b="1" dirty="0" smtClean="0">
                <a:solidFill>
                  <a:srgbClr val="002060"/>
                </a:solidFill>
              </a:rPr>
              <a:t>المتعلم </a:t>
            </a:r>
            <a:r>
              <a:rPr lang="ar-SA" b="1" dirty="0">
                <a:solidFill>
                  <a:srgbClr val="002060"/>
                </a:solidFill>
              </a:rPr>
              <a:t>نواتج التعلم المستهدفة في الدراسات الاجتماعية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52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7772400" cy="1829761"/>
          </a:xfrm>
        </p:spPr>
        <p:txBody>
          <a:bodyPr>
            <a:normAutofit/>
          </a:bodyPr>
          <a:lstStyle/>
          <a:p>
            <a:pPr algn="ctr" rtl="1"/>
            <a:r>
              <a:rPr lang="ar-SA" sz="5400" dirty="0" smtClean="0">
                <a:solidFill>
                  <a:srgbClr val="FF0000"/>
                </a:solidFill>
                <a:effectLst/>
              </a:rPr>
              <a:t>ثانيا</a:t>
            </a:r>
            <a:r>
              <a:rPr lang="en-US" sz="5400" dirty="0" smtClean="0">
                <a:solidFill>
                  <a:srgbClr val="FF0000"/>
                </a:solidFill>
                <a:effectLst/>
              </a:rPr>
              <a:t>:</a:t>
            </a:r>
            <a:r>
              <a:rPr lang="ar-KW" sz="5400" dirty="0" smtClean="0">
                <a:solidFill>
                  <a:srgbClr val="FF0000"/>
                </a:solidFill>
                <a:effectLst/>
              </a:rPr>
              <a:t>ا</a:t>
            </a:r>
            <a:r>
              <a:rPr lang="ar-SA" sz="5400" dirty="0" smtClean="0">
                <a:solidFill>
                  <a:srgbClr val="FF0000"/>
                </a:solidFill>
                <a:effectLst/>
              </a:rPr>
              <a:t>لفاعلية </a:t>
            </a:r>
            <a:r>
              <a:rPr lang="ar-SA" sz="5400" dirty="0">
                <a:solidFill>
                  <a:srgbClr val="FF0000"/>
                </a:solidFill>
                <a:effectLst/>
              </a:rPr>
              <a:t>التعليمية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>
                <a:solidFill>
                  <a:srgbClr val="002060"/>
                </a:solidFill>
              </a:rPr>
              <a:t>المجال السادس: المتعلم</a:t>
            </a:r>
            <a:endParaRPr lang="en-US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260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1001"/>
            <a:ext cx="9144000" cy="1219200"/>
          </a:xfrm>
        </p:spPr>
        <p:txBody>
          <a:bodyPr>
            <a:normAutofit/>
          </a:bodyPr>
          <a:lstStyle/>
          <a:p>
            <a:pPr rtl="1"/>
            <a:r>
              <a:rPr lang="ar-SA" sz="3200" dirty="0" smtClean="0">
                <a:solidFill>
                  <a:srgbClr val="FF0000"/>
                </a:solidFill>
                <a:effectLst/>
              </a:rPr>
              <a:t>6-1-5-1</a:t>
            </a:r>
            <a:r>
              <a:rPr lang="ar-KW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200" dirty="0" smtClean="0">
                <a:solidFill>
                  <a:srgbClr val="FF0000"/>
                </a:solidFill>
                <a:effectLst/>
              </a:rPr>
              <a:t>يحقق </a:t>
            </a:r>
            <a:r>
              <a:rPr lang="ar-SA" sz="3200" dirty="0">
                <a:solidFill>
                  <a:srgbClr val="FF0000"/>
                </a:solidFill>
                <a:effectLst/>
              </a:rPr>
              <a:t>المتعلم مستوى التحصيل المطلوب فى الدراسات الاجتماعية وفقاً لنواتج التعلم المستهدفة.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8915400" cy="37338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يحقق 65% من المتعلمين نسب نجاح تتراوح بين  65%  إلى أقل من 80% فى نتائج الاختبارات التحريرية فى الدراسات الاجتماعية فى الشهادة العامة (متوسط الفصلين الدراسيين معا</a:t>
            </a:r>
            <a:r>
              <a:rPr lang="ar-SA" dirty="0" smtClean="0">
                <a:solidFill>
                  <a:srgbClr val="002060"/>
                </a:solidFill>
              </a:rPr>
              <a:t>).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يحقق 65% فأكثر من المتعلمين  نسب نجاح 80% فأكثر  فى نتائج الاختبارات التحريرية فى الدراسات الاجتماعية  فى الشهادة العامة (متوسط الفصلين الدراسيين معا).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0231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1"/>
            <a:ext cx="8610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ar-SA" sz="3600" dirty="0">
                <a:solidFill>
                  <a:srgbClr val="FF0000"/>
                </a:solidFill>
                <a:effectLst/>
              </a:rPr>
              <a:t>6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-1-5-2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يتمكن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المتعلم من مهارات الدراسات الاجتماعية وفقا لنواتج التعلم المستهدفة.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610600" cy="38862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يتمكن 65% إلى أقل من 80% من المتعلمين من مهارات الدراسات الاجتماعية (رسم خريطة، قراءة خريطة، تحديد بيانات على خريطة،.....) فى الصفوف المختلفة وفقا لنتائج أدوات التقويم المتنوعة (التحريرية- الشفهية-الأدائية) التى تطبقها  المؤسسة دوريا ويتوافر بها شروط ومواصفات الإعداد الجيد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يتمكن  80% فأكثر من المتعلمين من مهارات الدراسات الاجتماعية (رسم خريطة، قراءة خريطة، تحديد بيانات على خريطة،.....) فى الصفوف المختلفة وفقا لنتائج أدوات التقويم المتنوعة (التحريرية- الشفهية-الأدائية) التى تطبقها  المؤسسة دوريا ويتوافر بها شروط ومواصفات الإعداد الجيد.</a:t>
            </a:r>
            <a:endParaRPr lang="en-US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667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1"/>
            <a:ext cx="8991600" cy="990600"/>
          </a:xfrm>
        </p:spPr>
        <p:txBody>
          <a:bodyPr>
            <a:normAutofit fontScale="90000"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6-1-5-3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تظهر </a:t>
            </a:r>
            <a:r>
              <a:rPr lang="ar-SA" sz="3600" dirty="0">
                <a:solidFill>
                  <a:srgbClr val="FF0000"/>
                </a:solidFill>
                <a:effectLst/>
              </a:rPr>
              <a:t>مستويات تحقق نواتج تعلم الدراسات الاجتماعية  تطوراً خلال الثلاث سنوات الأخيرة.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839200" cy="40386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الدراسات الاجتماعية  لدى 65% إلى أقل من 80% من المتعلمين الحاصلين على 65% فأكثر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الدراسات الاجتماعية لدى 80 % فأكثر من المتعلمين الحاصلين على 65% فأكثر.</a:t>
            </a:r>
            <a:endParaRPr lang="en-US" dirty="0">
              <a:solidFill>
                <a:srgbClr val="002060"/>
              </a:solidFill>
            </a:endParaRP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2349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829761"/>
          </a:xfrm>
        </p:spPr>
        <p:txBody>
          <a:bodyPr/>
          <a:lstStyle/>
          <a:p>
            <a:r>
              <a:rPr lang="ar-EG" dirty="0">
                <a:solidFill>
                  <a:srgbClr val="FF0000"/>
                </a:solidFill>
                <a:effectLst/>
              </a:rPr>
              <a:t>6-2المهارات العامة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057400"/>
            <a:ext cx="7772400" cy="1199704"/>
          </a:xfrm>
        </p:spPr>
        <p:txBody>
          <a:bodyPr>
            <a:normAutofit/>
          </a:bodyPr>
          <a:lstStyle/>
          <a:p>
            <a:r>
              <a:rPr lang="ar-EG" sz="2800" b="1" dirty="0">
                <a:solidFill>
                  <a:srgbClr val="002060"/>
                </a:solidFill>
              </a:rPr>
              <a:t>6-2-1يتبع المتعلم العادات والقواعد السليمة: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9991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609601"/>
            <a:ext cx="8915400" cy="1066800"/>
          </a:xfrm>
        </p:spPr>
        <p:txBody>
          <a:bodyPr>
            <a:normAutofit fontScale="90000"/>
          </a:bodyPr>
          <a:lstStyle/>
          <a:p>
            <a:pPr rtl="1"/>
            <a:r>
              <a:rPr lang="ar-SA" sz="4000" dirty="0" smtClean="0">
                <a:solidFill>
                  <a:srgbClr val="FF0000"/>
                </a:solidFill>
                <a:effectLst/>
              </a:rPr>
              <a:t>6-2-1-1</a:t>
            </a:r>
            <a:r>
              <a:rPr lang="ar-KW" sz="40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4000" dirty="0" smtClean="0">
                <a:solidFill>
                  <a:srgbClr val="FF0000"/>
                </a:solidFill>
                <a:effectLst/>
              </a:rPr>
              <a:t>يشارك </a:t>
            </a:r>
            <a:r>
              <a:rPr lang="ar-SA" sz="4000" dirty="0">
                <a:solidFill>
                  <a:srgbClr val="FF0000"/>
                </a:solidFill>
                <a:effectLst/>
              </a:rPr>
              <a:t>المتعلم في أنشطة التوعية الصحية داخل المؤسسة.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305800" cy="2286000"/>
          </a:xfrm>
        </p:spPr>
        <p:txBody>
          <a:bodyPr>
            <a:normAutofit/>
          </a:bodyPr>
          <a:lstStyle/>
          <a:p>
            <a:pPr marL="457200" indent="-457200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يميز المتعلم بين السلوك الصحى والسلوك الضار </a:t>
            </a:r>
            <a:r>
              <a:rPr lang="ar-SA" dirty="0" smtClean="0">
                <a:solidFill>
                  <a:srgbClr val="002060"/>
                </a:solidFill>
              </a:rPr>
              <a:t>بالصحة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يشارك فى أنشطة التوعية الصحية لزملائه فى المؤسسة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يشارك فى أنشطة تؤكد على مراعاة الأمور الصحية داخل المؤسسة وخارجها.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09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1"/>
            <a:ext cx="8610600" cy="1219200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6-2-1-2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يمارس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المتعلم العادات: الصحية، والغذائية السليمة.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763000" cy="28194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يظهر سلوك المتعلم ممارسته للعادات الصحية والغذائية السليمة(أثناء الفسحة وطريقة  تناولهم للطعام أو الشراب)، مع الحرص على نظافته الشخصية والمكان الذى يتواجد فيه (الفصل-الفناء- المكتبة-المعمل) للوقاية من الأمراض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يحث زملاءه على اتباع القواعد الصحية للوقاية من الأمراض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001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219199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6-2-1-3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>
                <a:solidFill>
                  <a:srgbClr val="FF0000"/>
                </a:solidFill>
                <a:effectLst/>
              </a:rPr>
              <a:t>يتبع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المتعلم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قواعد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الأمن والسلامة داخل المؤسسة.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458200" cy="3124200"/>
          </a:xfrm>
        </p:spPr>
        <p:txBody>
          <a:bodyPr>
            <a:normAutofit/>
          </a:bodyPr>
          <a:lstStyle/>
          <a:p>
            <a:pPr marL="457200" indent="-457200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يحصل المتعلم على تدريبات لتعليمات الأمن والسلامة ويحرص على تطبيق تلك التعليمات أثناء الدخول والخروج من الفصل والمدرسة، وفى أوقات الأزمات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يراعى احتياطات الأمن وال</a:t>
            </a:r>
            <a:r>
              <a:rPr lang="ar-EG" dirty="0">
                <a:solidFill>
                  <a:srgbClr val="002060"/>
                </a:solidFill>
              </a:rPr>
              <a:t>أ</a:t>
            </a:r>
            <a:r>
              <a:rPr lang="ar-SA" dirty="0">
                <a:solidFill>
                  <a:srgbClr val="002060"/>
                </a:solidFill>
              </a:rPr>
              <a:t>مان أثناء استخدام الأجهزة والأدوات المختلفة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يساعدزملاءه فى الأزمات والمواقف الطارئة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rt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67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514600"/>
            <a:ext cx="7772400" cy="761999"/>
          </a:xfrm>
        </p:spPr>
        <p:txBody>
          <a:bodyPr>
            <a:normAutofit/>
          </a:bodyPr>
          <a:lstStyle/>
          <a:p>
            <a:r>
              <a:rPr lang="ar-EG" sz="3200" dirty="0">
                <a:solidFill>
                  <a:srgbClr val="FF0000"/>
                </a:solidFill>
                <a:effectLst/>
              </a:rPr>
              <a:t>6-2-2 </a:t>
            </a:r>
            <a:r>
              <a:rPr lang="ar-EG" sz="3200" dirty="0" smtClean="0">
                <a:solidFill>
                  <a:srgbClr val="FF0000"/>
                </a:solidFill>
                <a:effectLst/>
              </a:rPr>
              <a:t>يوظف</a:t>
            </a:r>
            <a:r>
              <a:rPr lang="ar-KW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EG" sz="3200" dirty="0" smtClean="0">
                <a:solidFill>
                  <a:srgbClr val="FF0000"/>
                </a:solidFill>
                <a:effectLst/>
              </a:rPr>
              <a:t>المتعلم </a:t>
            </a:r>
            <a:r>
              <a:rPr lang="ar-EG" sz="3200" dirty="0">
                <a:solidFill>
                  <a:srgbClr val="FF0000"/>
                </a:solidFill>
                <a:effectLst/>
              </a:rPr>
              <a:t>تكنولوجيا المعلومات والاتصال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990600"/>
            <a:ext cx="7772400" cy="1199704"/>
          </a:xfrm>
        </p:spPr>
        <p:txBody>
          <a:bodyPr>
            <a:normAutofit/>
          </a:bodyPr>
          <a:lstStyle/>
          <a:p>
            <a:r>
              <a:rPr lang="ar-EG" sz="4000" b="1" dirty="0">
                <a:solidFill>
                  <a:srgbClr val="FF0000"/>
                </a:solidFill>
              </a:rPr>
              <a:t>6-2المهارات العامة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127350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82000" cy="990599"/>
          </a:xfrm>
        </p:spPr>
        <p:txBody>
          <a:bodyPr>
            <a:noAutofit/>
          </a:bodyPr>
          <a:lstStyle/>
          <a:p>
            <a:pPr rtl="1"/>
            <a:r>
              <a:rPr lang="ar-SA" sz="3200" dirty="0" smtClean="0">
                <a:solidFill>
                  <a:srgbClr val="FF0000"/>
                </a:solidFill>
                <a:effectLst/>
              </a:rPr>
              <a:t>6-2-2-1</a:t>
            </a:r>
            <a:r>
              <a:rPr lang="ar-KW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200" dirty="0" smtClean="0">
                <a:solidFill>
                  <a:srgbClr val="FF0000"/>
                </a:solidFill>
                <a:effectLst/>
              </a:rPr>
              <a:t>يستخدم </a:t>
            </a:r>
            <a:r>
              <a:rPr lang="ar-SA" sz="3200" dirty="0">
                <a:solidFill>
                  <a:srgbClr val="FF0000"/>
                </a:solidFill>
                <a:effectLst/>
              </a:rPr>
              <a:t>المتعلم تكنولوجيا المعلومات في عمليات التعلم.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828800"/>
            <a:ext cx="8956964" cy="32004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يستخدم الكمبيوتر وإمكاناته وبرامجه فى تعلم وتنفيذ أنشطة المواد الدراسية المختلفة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يستخدم الكمبيوتر وإمكاناته وبرامجه فى حل المشكلات التعليمية والحياتية البسيطة( مثل الحصول على معلومات مرتبطة بمادة دراسية معين – أو كيفية تشغيل وتصميم أحد البرامج  أو الأجهزة الحديثة-</a:t>
            </a:r>
            <a:r>
              <a:rPr lang="ar-SA" dirty="0" smtClean="0">
                <a:solidFill>
                  <a:srgbClr val="002060"/>
                </a:solidFill>
              </a:rPr>
              <a:t>...).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يمتلك مهارات التعلم الذاتى فى التعامل مع البرامج الإلكترونية الحديثة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5123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772400" cy="914400"/>
          </a:xfrm>
        </p:spPr>
        <p:txBody>
          <a:bodyPr>
            <a:normAutofit/>
          </a:bodyPr>
          <a:lstStyle/>
          <a:p>
            <a:r>
              <a:rPr lang="ar-SA" sz="3200" dirty="0">
                <a:solidFill>
                  <a:srgbClr val="002060"/>
                </a:solidFill>
                <a:effectLst/>
              </a:rPr>
              <a:t>6-2-3</a:t>
            </a:r>
            <a:r>
              <a:rPr lang="ar-EG" sz="3200" dirty="0" smtClean="0">
                <a:solidFill>
                  <a:srgbClr val="002060"/>
                </a:solidFill>
                <a:effectLst/>
              </a:rPr>
              <a:t>يوظف</a:t>
            </a:r>
            <a:r>
              <a:rPr lang="ar-KW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ar-EG" sz="3200" dirty="0" smtClean="0">
                <a:solidFill>
                  <a:srgbClr val="002060"/>
                </a:solidFill>
                <a:effectLst/>
              </a:rPr>
              <a:t>المتعلم</a:t>
            </a:r>
            <a:r>
              <a:rPr lang="ar-KW" sz="3200" dirty="0" smtClean="0">
                <a:solidFill>
                  <a:srgbClr val="002060"/>
                </a:solidFill>
                <a:effectLst/>
              </a:rPr>
              <a:t> </a:t>
            </a:r>
            <a:r>
              <a:rPr lang="ar-EG" sz="3200" dirty="0" smtClean="0">
                <a:solidFill>
                  <a:srgbClr val="002060"/>
                </a:solidFill>
                <a:effectLst/>
              </a:rPr>
              <a:t>المهارات </a:t>
            </a:r>
            <a:r>
              <a:rPr lang="ar-EG" sz="3200" dirty="0">
                <a:solidFill>
                  <a:srgbClr val="002060"/>
                </a:solidFill>
                <a:effectLst/>
              </a:rPr>
              <a:t>الاجتماعية</a:t>
            </a: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762000"/>
            <a:ext cx="7772400" cy="1199704"/>
          </a:xfrm>
        </p:spPr>
        <p:txBody>
          <a:bodyPr/>
          <a:lstStyle/>
          <a:p>
            <a:r>
              <a:rPr lang="ar-EG" sz="3600" b="1" dirty="0">
                <a:solidFill>
                  <a:srgbClr val="FF0000"/>
                </a:solidFill>
              </a:rPr>
              <a:t>6-2المهارات العامة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7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57200"/>
            <a:ext cx="7772400" cy="1829761"/>
          </a:xfrm>
        </p:spPr>
        <p:txBody>
          <a:bodyPr/>
          <a:lstStyle/>
          <a:p>
            <a:r>
              <a:rPr lang="ar-EG" dirty="0">
                <a:solidFill>
                  <a:srgbClr val="FF0000"/>
                </a:solidFill>
                <a:effectLst/>
              </a:rPr>
              <a:t>6-1نواتج التعلم المستهدفة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752600"/>
            <a:ext cx="8991600" cy="1752600"/>
          </a:xfrm>
        </p:spPr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002060"/>
                </a:solidFill>
              </a:rPr>
              <a:t>6-1-1 </a:t>
            </a:r>
            <a:r>
              <a:rPr lang="ar-SA" sz="3600" b="1" dirty="0">
                <a:solidFill>
                  <a:srgbClr val="002060"/>
                </a:solidFill>
              </a:rPr>
              <a:t>يحقق المتعلم نواتج التعلم المستهدفة في </a:t>
            </a:r>
            <a:r>
              <a:rPr lang="ar-SA" sz="3600" b="1" dirty="0" smtClean="0">
                <a:solidFill>
                  <a:srgbClr val="002060"/>
                </a:solidFill>
              </a:rPr>
              <a:t>اللغة</a:t>
            </a:r>
            <a:r>
              <a:rPr lang="ar-KW" sz="3600" b="1" dirty="0" smtClean="0">
                <a:solidFill>
                  <a:srgbClr val="002060"/>
                </a:solidFill>
              </a:rPr>
              <a:t> </a:t>
            </a:r>
            <a:r>
              <a:rPr lang="ar-SA" sz="3600" b="1" dirty="0" smtClean="0">
                <a:solidFill>
                  <a:srgbClr val="002060"/>
                </a:solidFill>
              </a:rPr>
              <a:t>العربية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333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0"/>
            <a:ext cx="8610600" cy="1447800"/>
          </a:xfrm>
        </p:spPr>
        <p:txBody>
          <a:bodyPr>
            <a:normAutofit/>
          </a:bodyPr>
          <a:lstStyle/>
          <a:p>
            <a:pPr rtl="1"/>
            <a:r>
              <a:rPr lang="ar-SA" sz="3200" dirty="0" smtClean="0">
                <a:solidFill>
                  <a:srgbClr val="FF0000"/>
                </a:solidFill>
                <a:effectLst/>
              </a:rPr>
              <a:t>6-2-3-1يمارس </a:t>
            </a:r>
            <a:r>
              <a:rPr lang="ar-SA" sz="3200" dirty="0">
                <a:solidFill>
                  <a:srgbClr val="FF0000"/>
                </a:solidFill>
                <a:effectLst/>
              </a:rPr>
              <a:t>المتعلم المهارات الاجتماعية السليمة مع الآخرين.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534400" cy="26670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يتعامل المتعلم مع الآخرين بشكل لائق (حسن الحوار والاستماع وتحقيق اهداف العمل الفريقى</a:t>
            </a:r>
            <a:r>
              <a:rPr lang="ar-SA" dirty="0" smtClean="0">
                <a:solidFill>
                  <a:srgbClr val="002060"/>
                </a:solidFill>
              </a:rPr>
              <a:t>)</a:t>
            </a:r>
            <a:r>
              <a:rPr lang="ar-KW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يحرص على المجاملاتالاجتماعية لزملائه فى المناسبات المختلفة، ويشارك فى الاحتفالات التى تعقدها المؤسسة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يتطوع للعمل فى أنشطة اجتماعية لخدمة المؤسسة.</a:t>
            </a:r>
            <a:r>
              <a:rPr lang="ar-SA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17739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914399"/>
          </a:xfrm>
        </p:spPr>
        <p:txBody>
          <a:bodyPr>
            <a:noAutofit/>
          </a:bodyPr>
          <a:lstStyle/>
          <a:p>
            <a:pPr rtl="1"/>
            <a:r>
              <a:rPr lang="ar-SA" sz="3200" dirty="0" smtClean="0">
                <a:solidFill>
                  <a:srgbClr val="FF0000"/>
                </a:solidFill>
                <a:effectLst/>
              </a:rPr>
              <a:t>6-2-3-2</a:t>
            </a:r>
            <a:r>
              <a:rPr lang="ar-KW" sz="32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200" dirty="0" smtClean="0">
                <a:solidFill>
                  <a:srgbClr val="FF0000"/>
                </a:solidFill>
                <a:effectLst/>
              </a:rPr>
              <a:t>يمارس </a:t>
            </a:r>
            <a:r>
              <a:rPr lang="ar-SA" sz="3200" dirty="0">
                <a:solidFill>
                  <a:srgbClr val="FF0000"/>
                </a:solidFill>
                <a:effectLst/>
              </a:rPr>
              <a:t>المتعلم مهارات اتخاذ القرارات وتحمل المسئولية.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19200"/>
            <a:ext cx="8534400" cy="4419600"/>
          </a:xfrm>
        </p:spPr>
        <p:txBody>
          <a:bodyPr>
            <a:normAutofit/>
          </a:bodyPr>
          <a:lstStyle/>
          <a:p>
            <a:pPr marL="457200" indent="-457200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يتمكن المتعلم من اتخاذ القرارات الخاصة بالانشطة والمهام التى يمكنه القيام </a:t>
            </a:r>
            <a:r>
              <a:rPr lang="ar-SA" dirty="0" smtClean="0">
                <a:solidFill>
                  <a:srgbClr val="002060"/>
                </a:solidFill>
              </a:rPr>
              <a:t>بها </a:t>
            </a:r>
            <a:r>
              <a:rPr lang="ar-SA" dirty="0">
                <a:solidFill>
                  <a:srgbClr val="002060"/>
                </a:solidFill>
              </a:rPr>
              <a:t>داخل الفصل والمؤسسة. 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يشارك فى اتخاذ القرارات المنظمة للعمل داخل الفصل والمؤسسة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rtl="1"/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r>
              <a:rPr lang="ar-SA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-2-3-3</a:t>
            </a:r>
            <a:r>
              <a:rPr lang="ar-KW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يحترم </a:t>
            </a:r>
            <a:r>
              <a:rPr lang="ar-SA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المتعلم العمل اليدوي والمهن المختلفة في المجتمع.</a:t>
            </a:r>
            <a:r>
              <a:rPr lang="ar-SA" sz="2400" dirty="0"/>
              <a:t> </a:t>
            </a:r>
            <a:endParaRPr lang="ar-KW" sz="2400" dirty="0" smtClean="0"/>
          </a:p>
          <a:p>
            <a:pPr marL="342900" indent="-342900" rtl="1">
              <a:buFont typeface="Wingdings" pitchFamily="2" charset="2"/>
              <a:buChar char="§"/>
            </a:pPr>
            <a:r>
              <a:rPr lang="ar-SA" sz="2400" dirty="0">
                <a:solidFill>
                  <a:srgbClr val="002060"/>
                </a:solidFill>
              </a:rPr>
              <a:t>يحدد المتعلم أسباب اختياره للمهنة التى يرغب العمل فيها مستقبلا، ويقدر دور الدراسة فى إعداده لهذه المهنة، مدركا أن المهن المختلفة لها نفس القدر من الأهمية والاحترام</a:t>
            </a:r>
            <a:r>
              <a:rPr lang="ar-SA" sz="2400" dirty="0" smtClean="0">
                <a:solidFill>
                  <a:srgbClr val="002060"/>
                </a:solidFill>
              </a:rPr>
              <a:t>.</a:t>
            </a:r>
            <a:endParaRPr lang="ar-KW" sz="2400" dirty="0" smtClean="0">
              <a:solidFill>
                <a:srgbClr val="002060"/>
              </a:solidFill>
            </a:endParaRPr>
          </a:p>
          <a:p>
            <a:pPr marL="342900" indent="-342900" rtl="1">
              <a:buFont typeface="Wingdings" pitchFamily="2" charset="2"/>
              <a:buChar char="§"/>
            </a:pPr>
            <a:r>
              <a:rPr lang="ar-SA" sz="2400" dirty="0">
                <a:solidFill>
                  <a:srgbClr val="002060"/>
                </a:solidFill>
              </a:rPr>
              <a:t>يشارك فى أنشطة تحاكى المهن المختلفة فى المجتمع.</a:t>
            </a:r>
            <a:endParaRPr lang="ar-KW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7421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762001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ar-EG" sz="4400" dirty="0" smtClean="0">
                <a:solidFill>
                  <a:srgbClr val="FF0000"/>
                </a:solidFill>
                <a:effectLst/>
              </a:rPr>
              <a:t>6-3جوانب وجدانية إيجابية</a:t>
            </a:r>
            <a:r>
              <a:rPr lang="en-US" sz="4400" dirty="0">
                <a:solidFill>
                  <a:srgbClr val="FF0000"/>
                </a:solidFill>
                <a:effectLst/>
              </a:rPr>
              <a:t/>
            </a:r>
            <a:br>
              <a:rPr lang="en-US" sz="4400" dirty="0">
                <a:solidFill>
                  <a:srgbClr val="FF0000"/>
                </a:solidFill>
                <a:effectLst/>
              </a:rPr>
            </a:b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305800" cy="1199704"/>
          </a:xfrm>
        </p:spPr>
        <p:txBody>
          <a:bodyPr/>
          <a:lstStyle/>
          <a:p>
            <a:r>
              <a:rPr lang="ar-EG" b="1" dirty="0">
                <a:solidFill>
                  <a:srgbClr val="002060"/>
                </a:solidFill>
              </a:rPr>
              <a:t>6-3-1يتوافر لدى المتعلم اتجاهات إيجابية نحو العملية التعليمية.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892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0"/>
            <a:ext cx="8763000" cy="1219200"/>
          </a:xfrm>
        </p:spPr>
        <p:txBody>
          <a:bodyPr>
            <a:normAutofit/>
          </a:bodyPr>
          <a:lstStyle/>
          <a:p>
            <a:pPr rtl="1"/>
            <a:r>
              <a:rPr lang="ar-SA" sz="3200" dirty="0" smtClean="0">
                <a:solidFill>
                  <a:srgbClr val="FF0000"/>
                </a:solidFill>
                <a:effectLst/>
              </a:rPr>
              <a:t>6</a:t>
            </a:r>
            <a:r>
              <a:rPr lang="ar-SA" sz="2800" dirty="0" smtClean="0">
                <a:solidFill>
                  <a:srgbClr val="FF0000"/>
                </a:solidFill>
                <a:effectLst/>
              </a:rPr>
              <a:t>-3-1-1</a:t>
            </a:r>
            <a:r>
              <a:rPr lang="ar-KW" sz="28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2800" dirty="0" smtClean="0">
                <a:solidFill>
                  <a:srgbClr val="FF0000"/>
                </a:solidFill>
                <a:effectLst/>
              </a:rPr>
              <a:t>يكتسب </a:t>
            </a:r>
            <a:r>
              <a:rPr lang="ar-SA" sz="2800" dirty="0">
                <a:solidFill>
                  <a:srgbClr val="FF0000"/>
                </a:solidFill>
                <a:effectLst/>
              </a:rPr>
              <a:t>المتعلم اتجاهات إيجابية نحو الدراسة بالمؤسسة.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19200"/>
            <a:ext cx="8763000" cy="3810000"/>
          </a:xfrm>
        </p:spPr>
        <p:txBody>
          <a:bodyPr>
            <a:normAutofit fontScale="92500" lnSpcReduction="20000"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يتحدث المتعلم عن المؤسسة والعاملين بها بشكل لائق ويحرص على تطبيق القواعد، مقدرا اهمية المؤسسة ودورها فى إعداده للحياة وتطوير </a:t>
            </a:r>
            <a:r>
              <a:rPr lang="ar-SA" dirty="0" smtClean="0">
                <a:solidFill>
                  <a:srgbClr val="002060"/>
                </a:solidFill>
              </a:rPr>
              <a:t>مجتمعه</a:t>
            </a:r>
            <a:r>
              <a:rPr lang="ar-KW" dirty="0" smtClean="0">
                <a:solidFill>
                  <a:srgbClr val="002060"/>
                </a:solidFill>
              </a:rPr>
              <a:t>.</a:t>
            </a: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 smtClean="0">
                <a:solidFill>
                  <a:srgbClr val="002060"/>
                </a:solidFill>
              </a:rPr>
              <a:t>يواظب </a:t>
            </a:r>
            <a:r>
              <a:rPr lang="ar-SA" dirty="0">
                <a:solidFill>
                  <a:srgbClr val="002060"/>
                </a:solidFill>
              </a:rPr>
              <a:t>على الحضور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يتطوع للمشاركة فى أنشطة تهدف إلى خدمة </a:t>
            </a:r>
            <a:r>
              <a:rPr lang="ar-SA" dirty="0" smtClean="0">
                <a:solidFill>
                  <a:srgbClr val="002060"/>
                </a:solidFill>
              </a:rPr>
              <a:t>المؤسسة</a:t>
            </a:r>
            <a:r>
              <a:rPr lang="ar-KW" dirty="0" smtClean="0">
                <a:solidFill>
                  <a:srgbClr val="002060"/>
                </a:solidFill>
              </a:rPr>
              <a:t>.</a:t>
            </a:r>
          </a:p>
          <a:p>
            <a:pPr rtl="1"/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r>
              <a:rPr lang="ar-SA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-3-1-2</a:t>
            </a:r>
            <a:r>
              <a:rPr lang="ar-KW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ar-SA" sz="2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يشارك المتعلم في ممارسة أنشطة متعددة،وفقاً لميوله</a:t>
            </a:r>
            <a:r>
              <a:rPr lang="ar-SA" sz="28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.</a:t>
            </a:r>
            <a:endParaRPr lang="ar-KW" sz="2800" b="1" dirty="0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يختار المتعلم الأنشطة التى يمارسها (الفنون أو التربية الرياضية-...) داخل </a:t>
            </a:r>
            <a:r>
              <a:rPr lang="ar-SA" sz="2800" dirty="0" smtClean="0">
                <a:solidFill>
                  <a:srgbClr val="002060"/>
                </a:solidFill>
              </a:rPr>
              <a:t>المؤسسة</a:t>
            </a:r>
            <a:endParaRPr lang="ar-KW" sz="2800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يشترك في المسابقات المختلفة لهذه الأنشطة على مستويات متعددة (المؤسسة والإدارة والمديرية</a:t>
            </a:r>
            <a:r>
              <a:rPr lang="ar-SA" sz="2800" dirty="0" smtClean="0">
                <a:solidFill>
                  <a:srgbClr val="002060"/>
                </a:solidFill>
              </a:rPr>
              <a:t>).</a:t>
            </a:r>
            <a:endParaRPr lang="ar-KW" sz="2800" dirty="0" smtClean="0">
              <a:solidFill>
                <a:srgbClr val="002060"/>
              </a:solidFill>
            </a:endParaRPr>
          </a:p>
          <a:p>
            <a:pPr marL="342900" indent="-342900" algn="just" rtl="1">
              <a:buFont typeface="Wingdings" pitchFamily="2" charset="2"/>
              <a:buChar char="§"/>
            </a:pPr>
            <a:r>
              <a:rPr lang="ar-SA" sz="2400" dirty="0">
                <a:solidFill>
                  <a:srgbClr val="002060"/>
                </a:solidFill>
              </a:rPr>
              <a:t>يحصل على مراكز متقدمة فى المسابقات المختلفة.</a:t>
            </a:r>
            <a:endParaRPr lang="ar-KW" sz="2800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  <a:p>
            <a:pPr marL="457200" indent="-457200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5499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171" y="1600200"/>
            <a:ext cx="8686800" cy="914399"/>
          </a:xfrm>
        </p:spPr>
        <p:txBody>
          <a:bodyPr>
            <a:normAutofit/>
          </a:bodyPr>
          <a:lstStyle/>
          <a:p>
            <a:r>
              <a:rPr lang="ar-EG" sz="3600" dirty="0" smtClean="0">
                <a:solidFill>
                  <a:srgbClr val="FF0000"/>
                </a:solidFill>
                <a:effectLst/>
              </a:rPr>
              <a:t>6-3-2يلتزم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EG" sz="3600" dirty="0" smtClean="0">
                <a:solidFill>
                  <a:srgbClr val="FF0000"/>
                </a:solidFill>
                <a:effectLst/>
              </a:rPr>
              <a:t>المتعلم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EG" sz="3600" dirty="0" smtClean="0">
                <a:solidFill>
                  <a:srgbClr val="FF0000"/>
                </a:solidFill>
                <a:effectLst/>
              </a:rPr>
              <a:t>بالقيم،والحقوق</a:t>
            </a:r>
            <a:r>
              <a:rPr lang="ar-EG" sz="3600" dirty="0">
                <a:solidFill>
                  <a:srgbClr val="FF0000"/>
                </a:solidFill>
                <a:effectLst/>
              </a:rPr>
              <a:t>، والواجبات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"/>
            <a:ext cx="7772400" cy="1199704"/>
          </a:xfrm>
        </p:spPr>
        <p:txBody>
          <a:bodyPr>
            <a:normAutofit/>
          </a:bodyPr>
          <a:lstStyle/>
          <a:p>
            <a:r>
              <a:rPr lang="ar-EG" sz="3200" b="1" dirty="0">
                <a:solidFill>
                  <a:srgbClr val="FF0000"/>
                </a:solidFill>
              </a:rPr>
              <a:t>6-3جوانب وجدانية إيجابية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4717897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09601"/>
            <a:ext cx="8305800" cy="1143000"/>
          </a:xfrm>
        </p:spPr>
        <p:txBody>
          <a:bodyPr>
            <a:normAutofit/>
          </a:bodyPr>
          <a:lstStyle/>
          <a:p>
            <a:pPr rtl="1"/>
            <a:r>
              <a:rPr lang="ar-SA" sz="4000" dirty="0" smtClean="0">
                <a:solidFill>
                  <a:srgbClr val="FF0000"/>
                </a:solidFill>
                <a:effectLst/>
              </a:rPr>
              <a:t>6-3-2-1</a:t>
            </a:r>
            <a:r>
              <a:rPr lang="ar-KW" sz="40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4000" dirty="0" smtClean="0">
                <a:solidFill>
                  <a:srgbClr val="FF0000"/>
                </a:solidFill>
                <a:effectLst/>
              </a:rPr>
              <a:t>يراعي </a:t>
            </a:r>
            <a:r>
              <a:rPr lang="ar-SA" sz="4000" dirty="0">
                <a:solidFill>
                  <a:srgbClr val="FF0000"/>
                </a:solidFill>
                <a:effectLst/>
              </a:rPr>
              <a:t>المتعلم القيم الاجتماعية.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676400"/>
            <a:ext cx="8686800" cy="2362200"/>
          </a:xfrm>
        </p:spPr>
        <p:txBody>
          <a:bodyPr>
            <a:norm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يظهر سلوك المتعلم فهما والتزاما بالقيم الاجتماعية في تعامله مع الآخرين (الصدق- الأمانة- الاحترام- المحافظة على المؤسسة والموارد البيئية-</a:t>
            </a:r>
            <a:r>
              <a:rPr lang="ar-SA" dirty="0" smtClean="0">
                <a:solidFill>
                  <a:srgbClr val="002060"/>
                </a:solidFill>
              </a:rPr>
              <a:t>....)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يتمسك بقيم الانتماء والمواطنة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يشارك فى أنشطة توعية تسهم فى الالتزام  بالقيم المجتمعية داخل الفصل والمؤسسة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42892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81001"/>
            <a:ext cx="8610600" cy="761999"/>
          </a:xfrm>
        </p:spPr>
        <p:txBody>
          <a:bodyPr>
            <a:no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6-3-2-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2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يحرص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المتعلم علي حقوقه ويؤدي واجباته.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600200"/>
            <a:ext cx="8534400" cy="3505200"/>
          </a:xfrm>
        </p:spPr>
        <p:txBody>
          <a:bodyPr/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ينفذ المتعلم الواجبات والمهام المطلوب منه القيام بها داخل المؤسسة مثل (الإدارة الذاتية- نظافة المدرسة- تكليفات المعلم-</a:t>
            </a:r>
            <a:r>
              <a:rPr lang="ar-SA" dirty="0" smtClean="0">
                <a:solidFill>
                  <a:srgbClr val="002060"/>
                </a:solidFill>
              </a:rPr>
              <a:t>....).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يعرف حقوقه التى يحصل عليها داخل المؤسسة ( احترام أقرانه له- احترام المعلم- فرص التعلم الجيد-....) ويطالب بها بشكل لائق</a:t>
            </a:r>
            <a:r>
              <a:rPr lang="ar-SA" dirty="0" smtClean="0">
                <a:solidFill>
                  <a:srgbClr val="002060"/>
                </a:solidFill>
              </a:rPr>
              <a:t>.</a:t>
            </a:r>
            <a:endParaRPr lang="ar-KW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dirty="0">
                <a:solidFill>
                  <a:srgbClr val="002060"/>
                </a:solidFill>
              </a:rPr>
              <a:t>يشترك في أنشطة للتوعية توضح  حقوق وواجبات المتعلم داخل </a:t>
            </a:r>
            <a:r>
              <a:rPr lang="ar-SA" dirty="0" smtClean="0">
                <a:solidFill>
                  <a:srgbClr val="002060"/>
                </a:solidFill>
              </a:rPr>
              <a:t>المؤسسة</a:t>
            </a:r>
            <a:r>
              <a:rPr lang="ar-KW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1127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0"/>
            <a:ext cx="8610600" cy="1829761"/>
          </a:xfrm>
        </p:spPr>
        <p:txBody>
          <a:bodyPr>
            <a:normAutofit/>
          </a:bodyPr>
          <a:lstStyle/>
          <a:p>
            <a:pPr rtl="1"/>
            <a:r>
              <a:rPr lang="ar-SA" sz="4000" dirty="0" smtClean="0">
                <a:solidFill>
                  <a:srgbClr val="FF0000"/>
                </a:solidFill>
                <a:effectLst/>
              </a:rPr>
              <a:t>6-1-1-1</a:t>
            </a:r>
            <a:r>
              <a:rPr lang="ar-KW" sz="40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4000" dirty="0" smtClean="0">
                <a:solidFill>
                  <a:srgbClr val="FF0000"/>
                </a:solidFill>
                <a:effectLst/>
              </a:rPr>
              <a:t>يحقق </a:t>
            </a:r>
            <a:r>
              <a:rPr lang="ar-SA" sz="4000" dirty="0">
                <a:solidFill>
                  <a:srgbClr val="FF0000"/>
                </a:solidFill>
                <a:effectLst/>
              </a:rPr>
              <a:t>المتعلم مستوى التحصيل المطلوب في اللغة العربية وفقاً لنواتج التعلم المستهدفة.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86000"/>
            <a:ext cx="8686800" cy="1199704"/>
          </a:xfrm>
        </p:spPr>
        <p:txBody>
          <a:bodyPr>
            <a:no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sz="2400" b="1" dirty="0">
                <a:solidFill>
                  <a:srgbClr val="002060"/>
                </a:solidFill>
              </a:rPr>
              <a:t>يحقق 65% من المتعلمين نسب نجاح تتراوح بين  65%  إلى أقل من 80% فى نتائج الاختبارات التحريرية للغة العربية فى الشهادة العامة </a:t>
            </a:r>
            <a:r>
              <a:rPr lang="ar-SA" sz="2400" b="1" dirty="0" smtClean="0">
                <a:solidFill>
                  <a:srgbClr val="002060"/>
                </a:solidFill>
              </a:rPr>
              <a:t>(</a:t>
            </a:r>
            <a:r>
              <a:rPr lang="ar-SA" sz="2400" b="1" dirty="0">
                <a:solidFill>
                  <a:srgbClr val="002060"/>
                </a:solidFill>
              </a:rPr>
              <a:t>متوسط الفصلين الدراسيين معا</a:t>
            </a:r>
            <a:r>
              <a:rPr lang="ar-SA" sz="2400" b="1" dirty="0" smtClean="0">
                <a:solidFill>
                  <a:srgbClr val="002060"/>
                </a:solidFill>
              </a:rPr>
              <a:t>).</a:t>
            </a:r>
            <a:endParaRPr lang="ar-KW" sz="24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endParaRPr lang="ar-KW" sz="2400" b="1" dirty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2400" b="1" dirty="0" smtClean="0">
                <a:solidFill>
                  <a:srgbClr val="002060"/>
                </a:solidFill>
              </a:rPr>
              <a:t>يحقق </a:t>
            </a:r>
            <a:r>
              <a:rPr lang="ar-SA" sz="2400" b="1" dirty="0">
                <a:solidFill>
                  <a:srgbClr val="002060"/>
                </a:solidFill>
              </a:rPr>
              <a:t>65% فأكثر من المتعلمين  نسب نجاح 80% فأكثر  فى نتائج الاختبارات التحريرية للغة العربية فى الشهادة العامة (متوسط الفصلين الدراسيين معا</a:t>
            </a:r>
            <a:r>
              <a:rPr lang="ar-SA" sz="2400" b="1" dirty="0" smtClean="0">
                <a:solidFill>
                  <a:srgbClr val="002060"/>
                </a:solidFill>
              </a:rPr>
              <a:t>).</a:t>
            </a:r>
            <a:endParaRPr lang="ar-KW" sz="24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60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763000" cy="1829761"/>
          </a:xfrm>
        </p:spPr>
        <p:txBody>
          <a:bodyPr>
            <a:noAutofit/>
          </a:bodyPr>
          <a:lstStyle/>
          <a:p>
            <a:pPr rtl="1"/>
            <a:r>
              <a:rPr lang="ar-SA" sz="4000" dirty="0" smtClean="0">
                <a:solidFill>
                  <a:srgbClr val="FF0000"/>
                </a:solidFill>
                <a:effectLst/>
              </a:rPr>
              <a:t>6-1-1-2</a:t>
            </a:r>
            <a:r>
              <a:rPr lang="ar-KW" sz="40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4000" dirty="0" smtClean="0">
                <a:solidFill>
                  <a:srgbClr val="FF0000"/>
                </a:solidFill>
                <a:effectLst/>
              </a:rPr>
              <a:t>يتمكن </a:t>
            </a:r>
            <a:r>
              <a:rPr lang="ar-SA" sz="4000" dirty="0">
                <a:solidFill>
                  <a:srgbClr val="FF0000"/>
                </a:solidFill>
                <a:effectLst/>
              </a:rPr>
              <a:t>المتعلم من مهارات اللغة العربية وفقاً لنواتج التعلم المستهدفة.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6400"/>
            <a:ext cx="8839200" cy="1199704"/>
          </a:xfrm>
        </p:spPr>
        <p:txBody>
          <a:bodyPr>
            <a:no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sz="2400" b="1" dirty="0">
                <a:solidFill>
                  <a:srgbClr val="002060"/>
                </a:solidFill>
              </a:rPr>
              <a:t>يتمكن 65% الى أقل من 80% من المتعلمين من مهارات اللغة العربية (الاستماع-التحدث-القراءة-الكتابة) فى الصفوف المختلفة وفقا لنتائج أدوات التقويم المتنوعة (التحريرية- الشفهية-الأدائية) التى تطبقها  المؤسسة دوريا ويتوافر بها شروط ومواصفات الإعداد الجيد</a:t>
            </a:r>
            <a:r>
              <a:rPr lang="ar-SA" sz="2400" b="1" dirty="0" smtClean="0">
                <a:solidFill>
                  <a:srgbClr val="002060"/>
                </a:solidFill>
              </a:rPr>
              <a:t>.</a:t>
            </a:r>
            <a:endParaRPr lang="ar-KW" sz="24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endParaRPr lang="ar-KW" sz="2400" b="1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2400" b="1" dirty="0">
                <a:solidFill>
                  <a:srgbClr val="002060"/>
                </a:solidFill>
              </a:rPr>
              <a:t>يتمكن  80% فأكثر من المتعلمين من مهارات اللغة العربية (الاستماع-التحدث-القراءة-الكتابة) فى الصفوف المختلفة وفقا لنتائج أدوات التقويم المتنوعة (التحريرية- الشفهية-الأدائية</a:t>
            </a:r>
            <a:r>
              <a:rPr lang="ar-SA" sz="2400" b="1" dirty="0" smtClean="0">
                <a:solidFill>
                  <a:srgbClr val="002060"/>
                </a:solidFill>
              </a:rPr>
              <a:t>)</a:t>
            </a:r>
            <a:r>
              <a:rPr lang="ar-KW" sz="2400" b="1" dirty="0" smtClean="0">
                <a:solidFill>
                  <a:srgbClr val="002060"/>
                </a:solidFill>
              </a:rPr>
              <a:t> </a:t>
            </a:r>
            <a:r>
              <a:rPr lang="ar-SA" sz="2400" b="1" dirty="0">
                <a:solidFill>
                  <a:srgbClr val="002060"/>
                </a:solidFill>
              </a:rPr>
              <a:t>التى تطبقها  المؤسسة دوريا ويتوافر بها شروط ومواصفات الإعداد الجيد.</a:t>
            </a:r>
            <a:endParaRPr lang="en-US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15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1"/>
            <a:ext cx="9012382" cy="1143000"/>
          </a:xfrm>
        </p:spPr>
        <p:txBody>
          <a:bodyPr>
            <a:no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6-1-1-3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تظهر </a:t>
            </a:r>
            <a:r>
              <a:rPr lang="ar-SA" sz="3600" dirty="0">
                <a:solidFill>
                  <a:srgbClr val="FF0000"/>
                </a:solidFill>
                <a:effectLst/>
              </a:rPr>
              <a:t>مستويات تحقق نواتج تعلم اللغة العربية  تطوراً خلال الثلاث سنوات الأخيرة.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2209800"/>
          </a:xfrm>
        </p:spPr>
        <p:txBody>
          <a:bodyPr>
            <a:noAutofit/>
          </a:bodyPr>
          <a:lstStyle/>
          <a:p>
            <a:pPr marL="457200" indent="-457200" rtl="1">
              <a:buFont typeface="Wingdings" pitchFamily="2" charset="2"/>
              <a:buChar char="§"/>
            </a:pPr>
            <a:r>
              <a:rPr lang="ar-SA" sz="2400" b="1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اللغة العربية  لدى 65% إلى أقل من 80% من المتعلمين الحاصلين على 65% فأكثر</a:t>
            </a:r>
            <a:r>
              <a:rPr lang="ar-SA" sz="2400" b="1" dirty="0" smtClean="0">
                <a:solidFill>
                  <a:srgbClr val="002060"/>
                </a:solidFill>
              </a:rPr>
              <a:t>.</a:t>
            </a:r>
            <a:endParaRPr lang="ar-KW" sz="2400" b="1" dirty="0" smtClean="0">
              <a:solidFill>
                <a:srgbClr val="002060"/>
              </a:solidFill>
            </a:endParaRPr>
          </a:p>
          <a:p>
            <a:pPr marL="457200" indent="-457200" rtl="1">
              <a:buFont typeface="Wingdings" pitchFamily="2" charset="2"/>
              <a:buChar char="§"/>
            </a:pPr>
            <a:endParaRPr lang="ar-KW" sz="2400" b="1" dirty="0">
              <a:solidFill>
                <a:srgbClr val="002060"/>
              </a:solidFill>
            </a:endParaRPr>
          </a:p>
          <a:p>
            <a:pPr marL="457200" indent="-457200" rtl="1">
              <a:buFont typeface="Wingdings" pitchFamily="2" charset="2"/>
              <a:buChar char="§"/>
            </a:pPr>
            <a:r>
              <a:rPr lang="ar-SA" sz="2400" b="1" dirty="0">
                <a:solidFill>
                  <a:srgbClr val="002060"/>
                </a:solidFill>
              </a:rPr>
              <a:t>تتصف مستويات تحقيق  نواتج التعلم بالثبات أو النمو لكافة الصفوف خلال الثلاث سنوات الدراسية الأخيرة فى اللغة العربية  لدى 80 % فأكثر من المتعلمين الحاصلين على 65% فأكثر.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6412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1199704"/>
          </a:xfrm>
        </p:spPr>
        <p:txBody>
          <a:bodyPr>
            <a:normAutofit/>
          </a:bodyPr>
          <a:lstStyle/>
          <a:p>
            <a:r>
              <a:rPr lang="ar-EG" sz="3600" b="1" dirty="0" smtClean="0">
                <a:solidFill>
                  <a:srgbClr val="FF0000"/>
                </a:solidFill>
              </a:rPr>
              <a:t>6-1-2 </a:t>
            </a:r>
            <a:r>
              <a:rPr lang="ar-SA" sz="3600" b="1" dirty="0" smtClean="0">
                <a:solidFill>
                  <a:srgbClr val="FF0000"/>
                </a:solidFill>
              </a:rPr>
              <a:t>يحقق</a:t>
            </a:r>
            <a:r>
              <a:rPr lang="ar-KW" sz="3600" b="1" dirty="0" smtClean="0">
                <a:solidFill>
                  <a:srgbClr val="FF0000"/>
                </a:solidFill>
              </a:rPr>
              <a:t> </a:t>
            </a:r>
            <a:r>
              <a:rPr lang="ar-SA" sz="3600" b="1" dirty="0" smtClean="0">
                <a:solidFill>
                  <a:srgbClr val="FF0000"/>
                </a:solidFill>
              </a:rPr>
              <a:t>المتعلم </a:t>
            </a:r>
            <a:r>
              <a:rPr lang="ar-SA" sz="3600" b="1" dirty="0">
                <a:solidFill>
                  <a:srgbClr val="FF0000"/>
                </a:solidFill>
              </a:rPr>
              <a:t>نواتج التعلم المستهدفة في اللغة الأجنبية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1829761"/>
          </a:xfrm>
        </p:spPr>
        <p:txBody>
          <a:bodyPr>
            <a:normAutofit/>
          </a:bodyPr>
          <a:lstStyle/>
          <a:p>
            <a:pPr rtl="1"/>
            <a:r>
              <a:rPr lang="ar-KW" sz="3200" dirty="0" smtClean="0">
                <a:solidFill>
                  <a:srgbClr val="002060"/>
                </a:solidFill>
                <a:effectLst/>
              </a:rPr>
              <a:t/>
            </a:r>
            <a:br>
              <a:rPr lang="ar-KW" sz="3200" dirty="0" smtClean="0">
                <a:solidFill>
                  <a:srgbClr val="002060"/>
                </a:solidFill>
                <a:effectLst/>
              </a:rPr>
            </a:br>
            <a:endParaRPr lang="en-US" sz="3200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838200"/>
            <a:ext cx="8229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4800" b="1" dirty="0">
                <a:solidFill>
                  <a:srgbClr val="FF0000"/>
                </a:solidFill>
              </a:rPr>
              <a:t>6-1نواتج التعلم المستهدفة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151107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-304800"/>
            <a:ext cx="8915400" cy="1829761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6-1-2-1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يحقق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المتعلم مستوى التحصيل المطلوب في اللغة الأجنبية وفقاً لنواتج التعلم المستهدفة.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52600"/>
            <a:ext cx="9067800" cy="1199704"/>
          </a:xfrm>
        </p:spPr>
        <p:txBody>
          <a:bodyPr>
            <a:no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يتمكن 65% الى أقل من 80% من المتعلمين من مهارات اللغة الأجنبية (الاستماع-التحدث-القراءة-الكتابة) فى الصفوف المختلفة وفقا لنتائج ادوات التقويم المتنوعة (التحريرية- الشفهية-الأدائية) التى تطبقها  المؤسسة دوريا ويتوافر بها شروط ومواصفات الإعداد الجيد(متوسط الفصلين الدراسيين معا</a:t>
            </a:r>
            <a:r>
              <a:rPr lang="ar-SA" sz="2800" dirty="0" smtClean="0">
                <a:solidFill>
                  <a:srgbClr val="002060"/>
                </a:solidFill>
              </a:rPr>
              <a:t>).</a:t>
            </a:r>
            <a:endParaRPr lang="ar-KW" sz="2800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يتمكن  80% فأكثر من المتعلمين من مهارات اللغة الأجنبية (الاستماع-التحدث-القراءة-الكتابة) فى الصفوف المختلفة وفقا لنتائج ادوات التقويم المتنوعة (التحريرية- الشفهية-الأدائية) التى تطبقها  المؤسسة دوريا ويتوافر بها شروط ومواصفات الإعداد الجيد(متوسط الفصلين الدراسيين معا).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700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9761"/>
          </a:xfrm>
        </p:spPr>
        <p:txBody>
          <a:bodyPr>
            <a:normAutofit/>
          </a:bodyPr>
          <a:lstStyle/>
          <a:p>
            <a:pPr rtl="1"/>
            <a:r>
              <a:rPr lang="ar-SA" sz="3600" dirty="0" smtClean="0">
                <a:solidFill>
                  <a:srgbClr val="FF0000"/>
                </a:solidFill>
                <a:effectLst/>
              </a:rPr>
              <a:t>6-1-2-2</a:t>
            </a:r>
            <a:r>
              <a:rPr lang="ar-KW" sz="3600" dirty="0" smtClean="0">
                <a:solidFill>
                  <a:srgbClr val="FF0000"/>
                </a:solidFill>
                <a:effectLst/>
              </a:rPr>
              <a:t> </a:t>
            </a:r>
            <a:r>
              <a:rPr lang="ar-SA" sz="3600" dirty="0" smtClean="0">
                <a:solidFill>
                  <a:srgbClr val="FF0000"/>
                </a:solidFill>
                <a:effectLst/>
              </a:rPr>
              <a:t>يتمكن </a:t>
            </a:r>
            <a:r>
              <a:rPr lang="ar-SA" sz="3600" dirty="0">
                <a:solidFill>
                  <a:srgbClr val="FF0000"/>
                </a:solidFill>
                <a:effectLst/>
              </a:rPr>
              <a:t>المتعلم من مهارات اللغة الأجنبية وفقاً لنواتج التعلم المستهدفة.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50927" cy="1199704"/>
          </a:xfrm>
        </p:spPr>
        <p:txBody>
          <a:bodyPr>
            <a:noAutofit/>
          </a:bodyPr>
          <a:lstStyle/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يتمكن 65% الى أقل من 80% من المتعلمين من مهارات اللغة الأجنبية (الاستماع-التحدث-القراءة-الكتابة) فى الصفوف المختلفة وفقا لنتائج ادوات التقويم المتنوعة (التحريرية- الشفهية-الأدائية) التى تطبقها  المؤسسة دوريا ويتوافر بها شروط ومواصفات الإعداد الجيد</a:t>
            </a:r>
            <a:r>
              <a:rPr lang="ar-SA" sz="2800" dirty="0" smtClean="0">
                <a:solidFill>
                  <a:srgbClr val="002060"/>
                </a:solidFill>
              </a:rPr>
              <a:t>.</a:t>
            </a:r>
            <a:endParaRPr lang="ar-KW" sz="2800" dirty="0" smtClean="0">
              <a:solidFill>
                <a:srgbClr val="002060"/>
              </a:solidFill>
            </a:endParaRPr>
          </a:p>
          <a:p>
            <a:pPr marL="457200" indent="-457200" algn="just" rtl="1">
              <a:buFont typeface="Wingdings" pitchFamily="2" charset="2"/>
              <a:buChar char="§"/>
            </a:pPr>
            <a:r>
              <a:rPr lang="ar-SA" sz="2800" dirty="0">
                <a:solidFill>
                  <a:srgbClr val="002060"/>
                </a:solidFill>
              </a:rPr>
              <a:t>يتمكن  80% فأكثر من المتعلمين من مهارات اللغة الأجنبية (الاستماع-التحدث-القراءة-الكتابة) فى الصفوف المختلفة وفقا لنتائج ادوات التقويم المتنوعة (التحريرية- الشفهية-الأدائية) التى تطبقها  المؤسسة دوريا ويتوافر بها شروط ومواصفات الإعداد الجيد.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736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1926</Words>
  <Application>Microsoft Office PowerPoint</Application>
  <PresentationFormat>On-screen Show (4:3)</PresentationFormat>
  <Paragraphs>120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    كلية التربية                                            قسم التربية المقارنة  والإدارة التعليمية</vt:lpstr>
      <vt:lpstr>ثانيا:الفاعلية التعليمية</vt:lpstr>
      <vt:lpstr>6-1نواتج التعلم المستهدفة </vt:lpstr>
      <vt:lpstr>6-1-1-1 يحقق المتعلم مستوى التحصيل المطلوب في اللغة العربية وفقاً لنواتج التعلم المستهدفة.</vt:lpstr>
      <vt:lpstr>6-1-1-2 يتمكن المتعلم من مهارات اللغة العربية وفقاً لنواتج التعلم المستهدفة.</vt:lpstr>
      <vt:lpstr>6-1-1-3 تظهر مستويات تحقق نواتج تعلم اللغة العربية  تطوراً خلال الثلاث سنوات الأخيرة.</vt:lpstr>
      <vt:lpstr> </vt:lpstr>
      <vt:lpstr>6-1-2-1 يحقق المتعلم مستوى التحصيل المطلوب في اللغة الأجنبية وفقاً لنواتج التعلم المستهدفة.</vt:lpstr>
      <vt:lpstr>6-1-2-2 يتمكن المتعلم من مهارات اللغة الأجنبية وفقاً لنواتج التعلم المستهدفة.</vt:lpstr>
      <vt:lpstr>6-1-2-3 تظهر مستويات تحقق نواتج تعلم اللغة الأجنبية تطوراً خلال الثلاث سنوات الأخيرة.</vt:lpstr>
      <vt:lpstr>6-1نواتج التعلم</vt:lpstr>
      <vt:lpstr>6-1-3-1 يحقق المتعلم مستوى التحصيل المطلوب في الرياضيات وفقا لنواتج التعلم المستهدفة.</vt:lpstr>
      <vt:lpstr>6-1-3-2 يتمكن المتعلم من مهارات الرياضيات وفقاً  لنواتج التعلم المستهدفة.</vt:lpstr>
      <vt:lpstr>6-1-3-3 تظهر مستويات تحقق نواتج تعلم الرياضيات  تطوراً خلال الثلاث سنوات الأخيرة.</vt:lpstr>
      <vt:lpstr>6-1نواتج التعلم</vt:lpstr>
      <vt:lpstr>6-1-4-1يحقق المتعلم مستوى التحصيل المطلوب فى العلوم وفقا لنواتج التعلم المستهدفة.</vt:lpstr>
      <vt:lpstr>6-1-4-2 يتمكن المتعلم من مهارات العلوم وفقا لنواتج التعلم المستهدفة.</vt:lpstr>
      <vt:lpstr>6-1-4-3 تظهر مستويات تحقق نواتج تعلم العلوم  تطوراً خلال الثلاث سنوات الأخيرة.</vt:lpstr>
      <vt:lpstr>6-1نواتج التعلم المستهدفة</vt:lpstr>
      <vt:lpstr>6-1-5-1 يحقق المتعلم مستوى التحصيل المطلوب فى الدراسات الاجتماعية وفقاً لنواتج التعلم المستهدفة.</vt:lpstr>
      <vt:lpstr>6-1-5-2 يتمكن المتعلم من مهارات الدراسات الاجتماعية وفقا لنواتج التعلم المستهدفة.</vt:lpstr>
      <vt:lpstr>6-1-5-3 تظهر مستويات تحقق نواتج تعلم الدراسات الاجتماعية  تطوراً خلال الثلاث سنوات الأخيرة.</vt:lpstr>
      <vt:lpstr>6-2المهارات العامة </vt:lpstr>
      <vt:lpstr>6-2-1-1 يشارك المتعلم في أنشطة التوعية الصحية داخل المؤسسة.</vt:lpstr>
      <vt:lpstr>6-2-1-2 يمارس المتعلم العادات: الصحية، والغذائية السليمة.</vt:lpstr>
      <vt:lpstr>6-2-1-3  يتبع المتعلم قواعد الأمن والسلامة داخل المؤسسة.</vt:lpstr>
      <vt:lpstr>6-2-2 يوظف المتعلم تكنولوجيا المعلومات والاتصال</vt:lpstr>
      <vt:lpstr>6-2-2-1 يستخدم المتعلم تكنولوجيا المعلومات في عمليات التعلم.</vt:lpstr>
      <vt:lpstr>6-2-3يوظف المتعلم المهارات الاجتماعية</vt:lpstr>
      <vt:lpstr>6-2-3-1يمارس المتعلم المهارات الاجتماعية السليمة مع الآخرين. </vt:lpstr>
      <vt:lpstr>6-2-3-2 يمارس المتعلم مهارات اتخاذ القرارات وتحمل المسئولية.</vt:lpstr>
      <vt:lpstr>6-3جوانب وجدانية إيجابية </vt:lpstr>
      <vt:lpstr>6-3-1-1 يكتسب المتعلم اتجاهات إيجابية نحو الدراسة بالمؤسسة.</vt:lpstr>
      <vt:lpstr>6-3-2يلتزم المتعلم بالقيم،والحقوق، والواجبات</vt:lpstr>
      <vt:lpstr>6-3-2-1 يراعي المتعلم القيم الاجتماعية.</vt:lpstr>
      <vt:lpstr>6-3-2- 2 يحرص المتعلم علي حقوقه ويؤدي واجباته.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التربية                                            قسم التربية المقارنة  والإدارة التعليمية</dc:title>
  <dc:creator>CAIRO</dc:creator>
  <cp:lastModifiedBy>CAIRO</cp:lastModifiedBy>
  <cp:revision>26</cp:revision>
  <dcterms:created xsi:type="dcterms:W3CDTF">2006-08-16T00:00:00Z</dcterms:created>
  <dcterms:modified xsi:type="dcterms:W3CDTF">2020-03-21T19:09:19Z</dcterms:modified>
</cp:coreProperties>
</file>